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8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86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952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49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58801" y="726069"/>
            <a:ext cx="2616960" cy="1958009"/>
          </a:xfrm>
        </p:spPr>
        <p:txBody>
          <a:bodyPr vert="horz" lIns="0" tIns="0" rIns="91440" bIns="45720" rtlCol="0" anchor="t">
            <a:noAutofit/>
          </a:bodyPr>
          <a:lstStyle>
            <a:lvl1pPr>
              <a:defRPr lang="en-US" sz="3200" dirty="0"/>
            </a:lvl1pPr>
          </a:lstStyle>
          <a:p>
            <a:pPr lvl="0"/>
            <a:r>
              <a:rPr lang="en-US" dirty="0"/>
              <a:t>Title - Title Case, Arial 24 Pt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3796312" y="736602"/>
            <a:ext cx="7866520" cy="5307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dirty="0">
                <a:latin typeface="Arial" panose="020B0604020202020204" pitchFamily="34" charset="0"/>
                <a:ea typeface="+mj-ea"/>
                <a:cs typeface="Arial" charset="0"/>
              </a:defRPr>
            </a:lvl1pPr>
          </a:lstStyle>
          <a:p>
            <a:pPr marL="457178" lvl="0" indent="-457178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3796312" y="1461619"/>
            <a:ext cx="7866520" cy="5307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None/>
              <a:defRPr lang="en-US" sz="1600" dirty="0">
                <a:latin typeface="Arial" panose="020B0604020202020204" pitchFamily="34" charset="0"/>
                <a:ea typeface="+mj-ea"/>
                <a:cs typeface="Arial" charset="0"/>
              </a:defRPr>
            </a:lvl1pPr>
          </a:lstStyle>
          <a:p>
            <a:pPr marL="457178" lvl="0" indent="-457178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Click to edit master text styles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sz="half" idx="12" hasCustomPrompt="1"/>
          </p:nvPr>
        </p:nvSpPr>
        <p:spPr>
          <a:xfrm>
            <a:off x="3796312" y="2186635"/>
            <a:ext cx="7866520" cy="5307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None/>
              <a:defRPr lang="en-US" sz="1600" dirty="0">
                <a:latin typeface="Arial" panose="020B0604020202020204" pitchFamily="34" charset="0"/>
                <a:ea typeface="+mj-ea"/>
                <a:cs typeface="Arial" charset="0"/>
              </a:defRPr>
            </a:lvl1pPr>
          </a:lstStyle>
          <a:p>
            <a:pPr marL="457178" lvl="0" indent="-457178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Click to edit master text styles</a:t>
            </a:r>
          </a:p>
        </p:txBody>
      </p:sp>
      <p:sp>
        <p:nvSpPr>
          <p:cNvPr id="18" name="Content Placeholder 2"/>
          <p:cNvSpPr>
            <a:spLocks noGrp="1"/>
          </p:cNvSpPr>
          <p:nvPr>
            <p:ph sz="half" idx="13" hasCustomPrompt="1"/>
          </p:nvPr>
        </p:nvSpPr>
        <p:spPr>
          <a:xfrm>
            <a:off x="3796312" y="2911654"/>
            <a:ext cx="7866520" cy="5307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None/>
              <a:defRPr lang="en-US" sz="1600" dirty="0">
                <a:latin typeface="Arial" panose="020B0604020202020204" pitchFamily="34" charset="0"/>
                <a:ea typeface="+mj-ea"/>
                <a:cs typeface="Arial" charset="0"/>
              </a:defRPr>
            </a:lvl1pPr>
          </a:lstStyle>
          <a:p>
            <a:pPr marL="457178" lvl="0" indent="-457178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Click to edit master text styles</a:t>
            </a:r>
          </a:p>
        </p:txBody>
      </p:sp>
      <p:sp>
        <p:nvSpPr>
          <p:cNvPr id="19" name="Content Placeholder 2"/>
          <p:cNvSpPr>
            <a:spLocks noGrp="1"/>
          </p:cNvSpPr>
          <p:nvPr>
            <p:ph sz="half" idx="14" hasCustomPrompt="1"/>
          </p:nvPr>
        </p:nvSpPr>
        <p:spPr>
          <a:xfrm>
            <a:off x="3796312" y="3636671"/>
            <a:ext cx="7866520" cy="5307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None/>
              <a:defRPr lang="en-US" sz="1600" dirty="0">
                <a:latin typeface="Arial" panose="020B0604020202020204" pitchFamily="34" charset="0"/>
                <a:ea typeface="+mj-ea"/>
                <a:cs typeface="Arial" charset="0"/>
              </a:defRPr>
            </a:lvl1pPr>
          </a:lstStyle>
          <a:p>
            <a:pPr marL="457178" lvl="0" indent="-457178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Click to edit master text styles</a:t>
            </a:r>
          </a:p>
        </p:txBody>
      </p:sp>
      <p:sp>
        <p:nvSpPr>
          <p:cNvPr id="20" name="Content Placeholder 2"/>
          <p:cNvSpPr>
            <a:spLocks noGrp="1"/>
          </p:cNvSpPr>
          <p:nvPr>
            <p:ph sz="half" idx="15" hasCustomPrompt="1"/>
          </p:nvPr>
        </p:nvSpPr>
        <p:spPr>
          <a:xfrm>
            <a:off x="3796312" y="4361687"/>
            <a:ext cx="7866520" cy="5307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None/>
              <a:defRPr lang="en-US" sz="1600" dirty="0">
                <a:latin typeface="Arial" panose="020B0604020202020204" pitchFamily="34" charset="0"/>
                <a:ea typeface="+mj-ea"/>
                <a:cs typeface="Arial" charset="0"/>
              </a:defRPr>
            </a:lvl1pPr>
          </a:lstStyle>
          <a:p>
            <a:pPr marL="457178" lvl="0" indent="-457178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Click to edit master text styles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0203CAE1-B80B-4259-B6AF-AF64F95FA45F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796312" y="5086707"/>
            <a:ext cx="7866520" cy="5307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>
              <a:lnSpc>
                <a:spcPts val="1920"/>
              </a:lnSpc>
              <a:spcBef>
                <a:spcPts val="0"/>
              </a:spcBef>
              <a:spcAft>
                <a:spcPts val="0"/>
              </a:spcAft>
              <a:buNone/>
              <a:defRPr lang="en-US" sz="1600" dirty="0">
                <a:latin typeface="Arial" panose="020B0604020202020204" pitchFamily="34" charset="0"/>
                <a:ea typeface="+mj-ea"/>
                <a:cs typeface="Arial" charset="0"/>
              </a:defRPr>
            </a:lvl1pPr>
          </a:lstStyle>
          <a:p>
            <a:pPr marL="457178" lvl="0" indent="-457178">
              <a:lnSpc>
                <a:spcPct val="90000"/>
              </a:lnSpc>
              <a:spcBef>
                <a:spcPct val="0"/>
              </a:spcBef>
            </a:pPr>
            <a:r>
              <a:rPr lang="en-US" dirty="0"/>
              <a:t>Click to edit master text styles</a:t>
            </a:r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04587869-D0F9-43EB-9D45-CFC30FEA8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1562" y="6355065"/>
            <a:ext cx="492719" cy="29912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67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charset="0"/>
              </a:defRPr>
            </a:lvl1pPr>
          </a:lstStyle>
          <a:p>
            <a:fld id="{5DCF5B18-1935-AB44-AE6E-C993FDFDD71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434408-CC2C-44BB-AE96-6E837A38CF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23103" y="6250669"/>
            <a:ext cx="1226588" cy="29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57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72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06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370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666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14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31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11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38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4B16B-4586-4A21-8B2D-E0C4EE35CB3A}" type="datetimeFigureOut">
              <a:rPr lang="en-US" smtClean="0"/>
              <a:t>11/9/2021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4BD19-A561-41AA-805D-404CEEAA73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198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B1123-C8D9-4D01-942A-37D75B56F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62" y="720566"/>
            <a:ext cx="2616960" cy="2395822"/>
          </a:xfrm>
        </p:spPr>
        <p:txBody>
          <a:bodyPr/>
          <a:lstStyle/>
          <a:p>
            <a:r>
              <a:rPr lang="en-US" sz="2800" dirty="0"/>
              <a:t>Summary of Public Comments to the TVA Board</a:t>
            </a:r>
            <a:br>
              <a:rPr lang="en-US" sz="2800" dirty="0"/>
            </a:br>
            <a:br>
              <a:rPr lang="en-US" dirty="0"/>
            </a:br>
            <a:r>
              <a:rPr lang="en-US" sz="2000" dirty="0"/>
              <a:t>For consideration </a:t>
            </a:r>
            <a:br>
              <a:rPr lang="en-US" sz="2000" dirty="0"/>
            </a:br>
            <a:r>
              <a:rPr lang="en-US" sz="2000" dirty="0"/>
              <a:t>before the</a:t>
            </a:r>
            <a:br>
              <a:rPr lang="en-US" sz="2000" dirty="0"/>
            </a:br>
            <a:r>
              <a:rPr lang="en-US" sz="2000" dirty="0"/>
              <a:t>TVA Board Meeting</a:t>
            </a:r>
            <a:br>
              <a:rPr lang="en-US" sz="2000" dirty="0"/>
            </a:br>
            <a:r>
              <a:rPr lang="en-US" sz="2000" dirty="0"/>
              <a:t>Nov. 10, 2021</a:t>
            </a:r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2B5EFEEA-258A-4159-9ED2-040BC01074CB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3574806" y="720566"/>
            <a:ext cx="7518067" cy="4534925"/>
          </a:xfrm>
        </p:spPr>
        <p:txBody>
          <a:bodyPr/>
          <a:lstStyle/>
          <a:p>
            <a:endParaRPr lang="en-US" sz="1400" b="1" dirty="0">
              <a:latin typeface="+mn-lt"/>
            </a:endParaRPr>
          </a:p>
          <a:p>
            <a:r>
              <a:rPr lang="en-US" sz="1400" b="1" dirty="0">
                <a:latin typeface="+mn-lt"/>
              </a:rPr>
              <a:t>25 people commented individually through the online system</a:t>
            </a:r>
          </a:p>
          <a:p>
            <a:endParaRPr lang="en-US" sz="1400" b="1" dirty="0">
              <a:latin typeface="+mn-lt"/>
            </a:endParaRPr>
          </a:p>
          <a:p>
            <a:r>
              <a:rPr lang="en-US" sz="1400" b="1" dirty="0">
                <a:latin typeface="+mn-lt"/>
              </a:rPr>
              <a:t>2 advocacy groups compiled comments from individuals associated with their organizations, and another group  provided a letter with signatures from people across several states, for a total of about 2,000 comments. The groups’ comments generally called for TVA to eliminate fossil fuels, use renewable energy and promote energy efficiency</a:t>
            </a:r>
          </a:p>
          <a:p>
            <a:endParaRPr lang="en-US" sz="1400" b="1" dirty="0">
              <a:latin typeface="+mn-lt"/>
            </a:endParaRPr>
          </a:p>
          <a:p>
            <a:r>
              <a:rPr lang="en-US" sz="1400" b="1" dirty="0">
                <a:latin typeface="+mn-lt"/>
              </a:rPr>
              <a:t>About 300 people sent emails with the subject line calling for TVA to switch to renewable energy and end the use of fossil fuels</a:t>
            </a:r>
          </a:p>
          <a:p>
            <a:endParaRPr lang="en-US" sz="1400" b="1" dirty="0">
              <a:latin typeface="+mn-lt"/>
            </a:endParaRPr>
          </a:p>
          <a:p>
            <a:r>
              <a:rPr lang="en-US" sz="1400" b="1" dirty="0">
                <a:latin typeface="+mn-lt"/>
              </a:rPr>
              <a:t>15 individuals raised the issue of work by Volunteer Sand &amp; Gravel on the Duck River </a:t>
            </a:r>
          </a:p>
          <a:p>
            <a:endParaRPr lang="en-US" sz="1400" b="1" dirty="0">
              <a:latin typeface="+mn-lt"/>
            </a:endParaRPr>
          </a:p>
          <a:p>
            <a:r>
              <a:rPr lang="en-US" sz="1400" b="1" dirty="0">
                <a:latin typeface="+mn-lt"/>
              </a:rPr>
              <a:t>6 individuals urged TVA to end the use of natural gas, coal and nuclear energy; to add no gas capacity; and/or to move rapidly to 100% renewable energy</a:t>
            </a:r>
          </a:p>
          <a:p>
            <a:endParaRPr lang="en-US" sz="1400" b="1" dirty="0">
              <a:latin typeface="+mn-lt"/>
            </a:endParaRPr>
          </a:p>
          <a:p>
            <a:r>
              <a:rPr lang="en-US" sz="1400" b="1" dirty="0">
                <a:latin typeface="+mn-lt"/>
              </a:rPr>
              <a:t>3 people expressed concern about an insurance payment after the death of a TVA employee</a:t>
            </a:r>
          </a:p>
          <a:p>
            <a:endParaRPr lang="en-US" sz="1400" b="1" dirty="0">
              <a:latin typeface="+mn-lt"/>
            </a:endParaRPr>
          </a:p>
          <a:p>
            <a:r>
              <a:rPr lang="en-US" sz="1400" b="1" dirty="0">
                <a:latin typeface="+mn-lt"/>
              </a:rPr>
              <a:t>1 person, a TVA employee, asked when employees would return to offices from mandatory telework </a:t>
            </a:r>
          </a:p>
          <a:p>
            <a:r>
              <a:rPr lang="en-US" sz="1400" strike="sngStrike" dirty="0">
                <a:latin typeface="+mn-lt"/>
              </a:rPr>
              <a:t> </a:t>
            </a:r>
          </a:p>
        </p:txBody>
      </p:sp>
      <p:sp>
        <p:nvSpPr>
          <p:cNvPr id="120" name="Slide Number Placeholder 119">
            <a:extLst>
              <a:ext uri="{FF2B5EF4-FFF2-40B4-BE49-F238E27FC236}">
                <a16:creationId xmlns:a16="http://schemas.microsoft.com/office/drawing/2014/main" id="{54D6AA0D-7B87-4087-A943-4E2DE371B5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609570"/>
            <a:fld id="{5DCF5B18-1935-AB44-AE6E-C993FDFDD711}" type="slidenum">
              <a:rPr lang="en-US">
                <a:solidFill>
                  <a:prstClr val="black"/>
                </a:solidFill>
              </a:rPr>
              <a:pPr defTabSz="609570"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F2C9094-6E8D-486E-8EF5-98145FCFEB7D}"/>
              </a:ext>
            </a:extLst>
          </p:cNvPr>
          <p:cNvCxnSpPr>
            <a:cxnSpLocks/>
          </p:cNvCxnSpPr>
          <p:nvPr/>
        </p:nvCxnSpPr>
        <p:spPr>
          <a:xfrm>
            <a:off x="3291113" y="720566"/>
            <a:ext cx="15505" cy="4987507"/>
          </a:xfrm>
          <a:prstGeom prst="line">
            <a:avLst/>
          </a:prstGeom>
          <a:ln w="127000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2238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195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Summary of Public Comments to the TVA Board  For consideration  before the TVA Board Meeting Nov. 10, 2021</vt:lpstr>
    </vt:vector>
  </TitlesOfParts>
  <Company>Tennessee Valley Authority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Lauver, Susan Scarbrough</dc:creator>
  <cp:lastModifiedBy>Lauver, Susan Scarbrough</cp:lastModifiedBy>
  <cp:revision>13</cp:revision>
  <dcterms:created xsi:type="dcterms:W3CDTF">2021-05-06T12:38:45Z</dcterms:created>
  <dcterms:modified xsi:type="dcterms:W3CDTF">2021-11-09T22:34:40Z</dcterms:modified>
</cp:coreProperties>
</file>