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sorterViewPr>
    <p:cViewPr varScale="1">
      <p:scale>
        <a:sx n="100" d="100"/>
        <a:sy n="100" d="100"/>
      </p:scale>
      <p:origin x="0" y="-824"/>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3818867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2252952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2879849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58801" y="726069"/>
            <a:ext cx="2616960" cy="1958009"/>
          </a:xfrm>
        </p:spPr>
        <p:txBody>
          <a:bodyPr vert="horz" lIns="0" tIns="0" rIns="91440" bIns="45720" rtlCol="0" anchor="t">
            <a:noAutofit/>
          </a:bodyPr>
          <a:lstStyle>
            <a:lvl1pPr>
              <a:defRPr lang="en-US" sz="3200" dirty="0"/>
            </a:lvl1pPr>
          </a:lstStyle>
          <a:p>
            <a:pPr lvl="0"/>
            <a:r>
              <a:rPr lang="en-US" dirty="0"/>
              <a:t>Title - Title Case, Arial 24 Pt</a:t>
            </a:r>
          </a:p>
        </p:txBody>
      </p:sp>
      <p:sp>
        <p:nvSpPr>
          <p:cNvPr id="15" name="Content Placeholder 2"/>
          <p:cNvSpPr>
            <a:spLocks noGrp="1"/>
          </p:cNvSpPr>
          <p:nvPr>
            <p:ph sz="half" idx="10" hasCustomPrompt="1"/>
          </p:nvPr>
        </p:nvSpPr>
        <p:spPr>
          <a:xfrm>
            <a:off x="3796312" y="736602"/>
            <a:ext cx="7866520" cy="530700"/>
          </a:xfrm>
          <a:prstGeom prst="rect">
            <a:avLst/>
          </a:prstGeom>
        </p:spPr>
        <p:txBody>
          <a:bodyPr vert="horz" lIns="0" tIns="0" rIns="0" bIns="0" rtlCol="0" anchor="t" anchorCtr="0">
            <a:noAutofit/>
          </a:bodyPr>
          <a:lstStyle>
            <a:lvl1pPr marL="0" indent="0">
              <a:lnSpc>
                <a:spcPts val="1920"/>
              </a:lnSpc>
              <a:spcBef>
                <a:spcPts val="0"/>
              </a:spcBef>
              <a:spcAft>
                <a:spcPts val="0"/>
              </a:spcAft>
              <a:buNone/>
              <a:defRPr lang="en-US" sz="1600" b="0" dirty="0">
                <a:latin typeface="Arial" panose="020B0604020202020204" pitchFamily="34" charset="0"/>
                <a:ea typeface="+mj-ea"/>
                <a:cs typeface="Arial" charset="0"/>
              </a:defRPr>
            </a:lvl1pPr>
          </a:lstStyle>
          <a:p>
            <a:pPr marL="457178" lvl="0" indent="-457178">
              <a:lnSpc>
                <a:spcPct val="90000"/>
              </a:lnSpc>
              <a:spcBef>
                <a:spcPct val="0"/>
              </a:spcBef>
            </a:pPr>
            <a:r>
              <a:rPr lang="en-US" dirty="0"/>
              <a:t>Click to edit master text styles</a:t>
            </a:r>
          </a:p>
        </p:txBody>
      </p:sp>
      <p:sp>
        <p:nvSpPr>
          <p:cNvPr id="16" name="Content Placeholder 2"/>
          <p:cNvSpPr>
            <a:spLocks noGrp="1"/>
          </p:cNvSpPr>
          <p:nvPr>
            <p:ph sz="half" idx="11" hasCustomPrompt="1"/>
          </p:nvPr>
        </p:nvSpPr>
        <p:spPr>
          <a:xfrm>
            <a:off x="3796312" y="1461619"/>
            <a:ext cx="7866520" cy="530700"/>
          </a:xfrm>
          <a:prstGeom prst="rect">
            <a:avLst/>
          </a:prstGeom>
        </p:spPr>
        <p:txBody>
          <a:bodyPr vert="horz" lIns="0" tIns="0" rIns="0" bIns="0" rtlCol="0" anchor="t" anchorCtr="0">
            <a:noAutofit/>
          </a:bodyPr>
          <a:lstStyle>
            <a:lvl1pPr marL="0" indent="0">
              <a:lnSpc>
                <a:spcPts val="1920"/>
              </a:lnSpc>
              <a:spcBef>
                <a:spcPts val="0"/>
              </a:spcBef>
              <a:spcAft>
                <a:spcPts val="0"/>
              </a:spcAft>
              <a:buNone/>
              <a:defRPr lang="en-US" sz="1600" dirty="0">
                <a:latin typeface="Arial" panose="020B0604020202020204" pitchFamily="34" charset="0"/>
                <a:ea typeface="+mj-ea"/>
                <a:cs typeface="Arial" charset="0"/>
              </a:defRPr>
            </a:lvl1pPr>
          </a:lstStyle>
          <a:p>
            <a:pPr marL="457178" lvl="0" indent="-457178">
              <a:lnSpc>
                <a:spcPct val="90000"/>
              </a:lnSpc>
              <a:spcBef>
                <a:spcPct val="0"/>
              </a:spcBef>
            </a:pPr>
            <a:r>
              <a:rPr lang="en-US" dirty="0"/>
              <a:t>Click to edit master text styles</a:t>
            </a:r>
          </a:p>
        </p:txBody>
      </p:sp>
      <p:sp>
        <p:nvSpPr>
          <p:cNvPr id="17" name="Content Placeholder 2"/>
          <p:cNvSpPr>
            <a:spLocks noGrp="1"/>
          </p:cNvSpPr>
          <p:nvPr>
            <p:ph sz="half" idx="12" hasCustomPrompt="1"/>
          </p:nvPr>
        </p:nvSpPr>
        <p:spPr>
          <a:xfrm>
            <a:off x="3796312" y="2186635"/>
            <a:ext cx="7866520" cy="530700"/>
          </a:xfrm>
          <a:prstGeom prst="rect">
            <a:avLst/>
          </a:prstGeom>
        </p:spPr>
        <p:txBody>
          <a:bodyPr vert="horz" lIns="0" tIns="0" rIns="0" bIns="0" rtlCol="0" anchor="t" anchorCtr="0">
            <a:noAutofit/>
          </a:bodyPr>
          <a:lstStyle>
            <a:lvl1pPr marL="0" indent="0">
              <a:lnSpc>
                <a:spcPts val="1920"/>
              </a:lnSpc>
              <a:spcBef>
                <a:spcPts val="0"/>
              </a:spcBef>
              <a:spcAft>
                <a:spcPts val="0"/>
              </a:spcAft>
              <a:buNone/>
              <a:defRPr lang="en-US" sz="1600" dirty="0">
                <a:latin typeface="Arial" panose="020B0604020202020204" pitchFamily="34" charset="0"/>
                <a:ea typeface="+mj-ea"/>
                <a:cs typeface="Arial" charset="0"/>
              </a:defRPr>
            </a:lvl1pPr>
          </a:lstStyle>
          <a:p>
            <a:pPr marL="457178" lvl="0" indent="-457178">
              <a:lnSpc>
                <a:spcPct val="90000"/>
              </a:lnSpc>
              <a:spcBef>
                <a:spcPct val="0"/>
              </a:spcBef>
            </a:pPr>
            <a:r>
              <a:rPr lang="en-US" dirty="0"/>
              <a:t>Click to edit master text styles</a:t>
            </a:r>
          </a:p>
        </p:txBody>
      </p:sp>
      <p:sp>
        <p:nvSpPr>
          <p:cNvPr id="18" name="Content Placeholder 2"/>
          <p:cNvSpPr>
            <a:spLocks noGrp="1"/>
          </p:cNvSpPr>
          <p:nvPr>
            <p:ph sz="half" idx="13" hasCustomPrompt="1"/>
          </p:nvPr>
        </p:nvSpPr>
        <p:spPr>
          <a:xfrm>
            <a:off x="3796312" y="2911654"/>
            <a:ext cx="7866520" cy="530700"/>
          </a:xfrm>
          <a:prstGeom prst="rect">
            <a:avLst/>
          </a:prstGeom>
        </p:spPr>
        <p:txBody>
          <a:bodyPr vert="horz" lIns="0" tIns="0" rIns="0" bIns="0" rtlCol="0" anchor="t" anchorCtr="0">
            <a:noAutofit/>
          </a:bodyPr>
          <a:lstStyle>
            <a:lvl1pPr marL="0" indent="0">
              <a:lnSpc>
                <a:spcPts val="1920"/>
              </a:lnSpc>
              <a:spcBef>
                <a:spcPts val="0"/>
              </a:spcBef>
              <a:spcAft>
                <a:spcPts val="0"/>
              </a:spcAft>
              <a:buNone/>
              <a:defRPr lang="en-US" sz="1600" dirty="0">
                <a:latin typeface="Arial" panose="020B0604020202020204" pitchFamily="34" charset="0"/>
                <a:ea typeface="+mj-ea"/>
                <a:cs typeface="Arial" charset="0"/>
              </a:defRPr>
            </a:lvl1pPr>
          </a:lstStyle>
          <a:p>
            <a:pPr marL="457178" lvl="0" indent="-457178">
              <a:lnSpc>
                <a:spcPct val="90000"/>
              </a:lnSpc>
              <a:spcBef>
                <a:spcPct val="0"/>
              </a:spcBef>
            </a:pPr>
            <a:r>
              <a:rPr lang="en-US" dirty="0"/>
              <a:t>Click to edit master text styles</a:t>
            </a:r>
          </a:p>
        </p:txBody>
      </p:sp>
      <p:sp>
        <p:nvSpPr>
          <p:cNvPr id="19" name="Content Placeholder 2"/>
          <p:cNvSpPr>
            <a:spLocks noGrp="1"/>
          </p:cNvSpPr>
          <p:nvPr>
            <p:ph sz="half" idx="14" hasCustomPrompt="1"/>
          </p:nvPr>
        </p:nvSpPr>
        <p:spPr>
          <a:xfrm>
            <a:off x="3796312" y="3636671"/>
            <a:ext cx="7866520" cy="530700"/>
          </a:xfrm>
          <a:prstGeom prst="rect">
            <a:avLst/>
          </a:prstGeom>
        </p:spPr>
        <p:txBody>
          <a:bodyPr vert="horz" lIns="0" tIns="0" rIns="0" bIns="0" rtlCol="0" anchor="t" anchorCtr="0">
            <a:noAutofit/>
          </a:bodyPr>
          <a:lstStyle>
            <a:lvl1pPr marL="0" indent="0">
              <a:lnSpc>
                <a:spcPts val="1920"/>
              </a:lnSpc>
              <a:spcBef>
                <a:spcPts val="0"/>
              </a:spcBef>
              <a:spcAft>
                <a:spcPts val="0"/>
              </a:spcAft>
              <a:buNone/>
              <a:defRPr lang="en-US" sz="1600" dirty="0">
                <a:latin typeface="Arial" panose="020B0604020202020204" pitchFamily="34" charset="0"/>
                <a:ea typeface="+mj-ea"/>
                <a:cs typeface="Arial" charset="0"/>
              </a:defRPr>
            </a:lvl1pPr>
          </a:lstStyle>
          <a:p>
            <a:pPr marL="457178" lvl="0" indent="-457178">
              <a:lnSpc>
                <a:spcPct val="90000"/>
              </a:lnSpc>
              <a:spcBef>
                <a:spcPct val="0"/>
              </a:spcBef>
            </a:pPr>
            <a:r>
              <a:rPr lang="en-US" dirty="0"/>
              <a:t>Click to edit master text styles</a:t>
            </a:r>
          </a:p>
        </p:txBody>
      </p:sp>
      <p:sp>
        <p:nvSpPr>
          <p:cNvPr id="20" name="Content Placeholder 2"/>
          <p:cNvSpPr>
            <a:spLocks noGrp="1"/>
          </p:cNvSpPr>
          <p:nvPr>
            <p:ph sz="half" idx="15" hasCustomPrompt="1"/>
          </p:nvPr>
        </p:nvSpPr>
        <p:spPr>
          <a:xfrm>
            <a:off x="3796312" y="4361687"/>
            <a:ext cx="7866520" cy="530700"/>
          </a:xfrm>
          <a:prstGeom prst="rect">
            <a:avLst/>
          </a:prstGeom>
        </p:spPr>
        <p:txBody>
          <a:bodyPr vert="horz" lIns="0" tIns="0" rIns="0" bIns="0" rtlCol="0" anchor="t" anchorCtr="0">
            <a:noAutofit/>
          </a:bodyPr>
          <a:lstStyle>
            <a:lvl1pPr marL="0" indent="0">
              <a:lnSpc>
                <a:spcPts val="1920"/>
              </a:lnSpc>
              <a:spcBef>
                <a:spcPts val="0"/>
              </a:spcBef>
              <a:spcAft>
                <a:spcPts val="0"/>
              </a:spcAft>
              <a:buNone/>
              <a:defRPr lang="en-US" sz="1600" dirty="0">
                <a:latin typeface="Arial" panose="020B0604020202020204" pitchFamily="34" charset="0"/>
                <a:ea typeface="+mj-ea"/>
                <a:cs typeface="Arial" charset="0"/>
              </a:defRPr>
            </a:lvl1pPr>
          </a:lstStyle>
          <a:p>
            <a:pPr marL="457178" lvl="0" indent="-457178">
              <a:lnSpc>
                <a:spcPct val="90000"/>
              </a:lnSpc>
              <a:spcBef>
                <a:spcPct val="0"/>
              </a:spcBef>
            </a:pPr>
            <a:r>
              <a:rPr lang="en-US" dirty="0"/>
              <a:t>Click to edit master text styles</a:t>
            </a:r>
          </a:p>
        </p:txBody>
      </p:sp>
      <p:sp>
        <p:nvSpPr>
          <p:cNvPr id="14" name="Content Placeholder 2">
            <a:extLst>
              <a:ext uri="{FF2B5EF4-FFF2-40B4-BE49-F238E27FC236}">
                <a16:creationId xmlns:a16="http://schemas.microsoft.com/office/drawing/2014/main" id="{0203CAE1-B80B-4259-B6AF-AF64F95FA45F}"/>
              </a:ext>
            </a:extLst>
          </p:cNvPr>
          <p:cNvSpPr>
            <a:spLocks noGrp="1"/>
          </p:cNvSpPr>
          <p:nvPr>
            <p:ph sz="half" idx="16" hasCustomPrompt="1"/>
          </p:nvPr>
        </p:nvSpPr>
        <p:spPr>
          <a:xfrm>
            <a:off x="3796312" y="5086707"/>
            <a:ext cx="7866520" cy="530700"/>
          </a:xfrm>
          <a:prstGeom prst="rect">
            <a:avLst/>
          </a:prstGeom>
        </p:spPr>
        <p:txBody>
          <a:bodyPr vert="horz" lIns="0" tIns="0" rIns="0" bIns="0" rtlCol="0" anchor="t" anchorCtr="0">
            <a:noAutofit/>
          </a:bodyPr>
          <a:lstStyle>
            <a:lvl1pPr marL="0" indent="0">
              <a:lnSpc>
                <a:spcPts val="1920"/>
              </a:lnSpc>
              <a:spcBef>
                <a:spcPts val="0"/>
              </a:spcBef>
              <a:spcAft>
                <a:spcPts val="0"/>
              </a:spcAft>
              <a:buNone/>
              <a:defRPr lang="en-US" sz="1600" dirty="0">
                <a:latin typeface="Arial" panose="020B0604020202020204" pitchFamily="34" charset="0"/>
                <a:ea typeface="+mj-ea"/>
                <a:cs typeface="Arial" charset="0"/>
              </a:defRPr>
            </a:lvl1pPr>
          </a:lstStyle>
          <a:p>
            <a:pPr marL="457178" lvl="0" indent="-457178">
              <a:lnSpc>
                <a:spcPct val="90000"/>
              </a:lnSpc>
              <a:spcBef>
                <a:spcPct val="0"/>
              </a:spcBef>
            </a:pPr>
            <a:r>
              <a:rPr lang="en-US" dirty="0"/>
              <a:t>Click to edit master text styles</a:t>
            </a:r>
          </a:p>
        </p:txBody>
      </p:sp>
      <p:sp>
        <p:nvSpPr>
          <p:cNvPr id="23" name="Slide Number Placeholder 5">
            <a:extLst>
              <a:ext uri="{FF2B5EF4-FFF2-40B4-BE49-F238E27FC236}">
                <a16:creationId xmlns:a16="http://schemas.microsoft.com/office/drawing/2014/main" id="{04587869-D0F9-43EB-9D45-CFC30FEA8BC2}"/>
              </a:ext>
            </a:extLst>
          </p:cNvPr>
          <p:cNvSpPr>
            <a:spLocks noGrp="1"/>
          </p:cNvSpPr>
          <p:nvPr>
            <p:ph type="sldNum" sz="quarter" idx="4"/>
          </p:nvPr>
        </p:nvSpPr>
        <p:spPr>
          <a:xfrm>
            <a:off x="571562" y="6355065"/>
            <a:ext cx="492719" cy="299129"/>
          </a:xfrm>
          <a:prstGeom prst="rect">
            <a:avLst/>
          </a:prstGeom>
        </p:spPr>
        <p:txBody>
          <a:bodyPr vert="horz" lIns="0" tIns="45720" rIns="0" bIns="45720" rtlCol="0" anchor="ctr"/>
          <a:lstStyle>
            <a:lvl1pPr algn="l">
              <a:defRPr sz="1067">
                <a:solidFill>
                  <a:schemeClr val="tx1"/>
                </a:solidFill>
                <a:latin typeface="Arial" panose="020B0604020202020204" pitchFamily="34" charset="0"/>
                <a:ea typeface="Arial" panose="020B0604020202020204" pitchFamily="34" charset="0"/>
                <a:cs typeface="Arial" charset="0"/>
              </a:defRPr>
            </a:lvl1pPr>
          </a:lstStyle>
          <a:p>
            <a:fld id="{5DCF5B18-1935-AB44-AE6E-C993FDFDD711}" type="slidenum">
              <a:rPr lang="en-US" smtClean="0"/>
              <a:pPr/>
              <a:t>‹#›</a:t>
            </a:fld>
            <a:endParaRPr lang="en-US" dirty="0"/>
          </a:p>
        </p:txBody>
      </p:sp>
      <p:pic>
        <p:nvPicPr>
          <p:cNvPr id="8" name="Picture 7" descr="A picture containing drawing&#10;&#10;Description automatically generated">
            <a:extLst>
              <a:ext uri="{FF2B5EF4-FFF2-40B4-BE49-F238E27FC236}">
                <a16:creationId xmlns:a16="http://schemas.microsoft.com/office/drawing/2014/main" id="{62434408-CC2C-44BB-AE96-6E837A38CF56}"/>
              </a:ext>
            </a:extLst>
          </p:cNvPr>
          <p:cNvPicPr>
            <a:picLocks noChangeAspect="1"/>
          </p:cNvPicPr>
          <p:nvPr userDrawn="1"/>
        </p:nvPicPr>
        <p:blipFill>
          <a:blip r:embed="rId2">
            <a:biLevel thresh="75000"/>
            <a:extLst>
              <a:ext uri="{BEBA8EAE-BF5A-486C-A8C5-ECC9F3942E4B}">
                <a14:imgProps xmlns:a14="http://schemas.microsoft.com/office/drawing/2010/main">
                  <a14:imgLayer r:embed="rId3">
                    <a14:imgEffect>
                      <a14:brightnessContrast bright="-40000" contrast="-40000"/>
                    </a14:imgEffect>
                  </a14:imgLayer>
                </a14:imgProps>
              </a:ext>
            </a:extLst>
          </a:blip>
          <a:stretch>
            <a:fillRect/>
          </a:stretch>
        </p:blipFill>
        <p:spPr>
          <a:xfrm>
            <a:off x="10423103" y="6250669"/>
            <a:ext cx="1226588" cy="299129"/>
          </a:xfrm>
          <a:prstGeom prst="rect">
            <a:avLst/>
          </a:prstGeom>
        </p:spPr>
      </p:pic>
    </p:spTree>
    <p:extLst>
      <p:ext uri="{BB962C8B-B14F-4D97-AF65-F5344CB8AC3E}">
        <p14:creationId xmlns:p14="http://schemas.microsoft.com/office/powerpoint/2010/main" val="2280572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3846720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791062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3837370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2577666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282514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3105314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1674117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94B16B-4586-4A21-8B2D-E0C4EE35CB3A}" type="datetimeFigureOut">
              <a:rPr lang="en-US" smtClean="0"/>
              <a:t>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E4BD19-A561-41AA-805D-404CEEAA73F2}" type="slidenum">
              <a:rPr lang="en-US" smtClean="0"/>
              <a:t>‹#›</a:t>
            </a:fld>
            <a:endParaRPr lang="en-US" dirty="0"/>
          </a:p>
        </p:txBody>
      </p:sp>
    </p:spTree>
    <p:extLst>
      <p:ext uri="{BB962C8B-B14F-4D97-AF65-F5344CB8AC3E}">
        <p14:creationId xmlns:p14="http://schemas.microsoft.com/office/powerpoint/2010/main" val="3941384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94B16B-4586-4A21-8B2D-E0C4EE35CB3A}" type="datetimeFigureOut">
              <a:rPr lang="en-US" smtClean="0"/>
              <a:t>2/9/2022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E4BD19-A561-41AA-805D-404CEEAA73F2}" type="slidenum">
              <a:rPr lang="en-US" smtClean="0"/>
              <a:t>‹#›</a:t>
            </a:fld>
            <a:endParaRPr lang="en-US" dirty="0"/>
          </a:p>
        </p:txBody>
      </p:sp>
    </p:spTree>
    <p:extLst>
      <p:ext uri="{BB962C8B-B14F-4D97-AF65-F5344CB8AC3E}">
        <p14:creationId xmlns:p14="http://schemas.microsoft.com/office/powerpoint/2010/main" val="1979198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B1123-C8D9-4D01-942A-37D75B56FC09}"/>
              </a:ext>
            </a:extLst>
          </p:cNvPr>
          <p:cNvSpPr>
            <a:spLocks noGrp="1"/>
          </p:cNvSpPr>
          <p:nvPr>
            <p:ph type="title"/>
          </p:nvPr>
        </p:nvSpPr>
        <p:spPr>
          <a:xfrm>
            <a:off x="571562" y="720566"/>
            <a:ext cx="2616960" cy="2395822"/>
          </a:xfrm>
        </p:spPr>
        <p:txBody>
          <a:bodyPr/>
          <a:lstStyle/>
          <a:p>
            <a:r>
              <a:rPr lang="en-US" sz="2800" dirty="0"/>
              <a:t>Summary of Public Comments to the TVA Board</a:t>
            </a:r>
            <a:br>
              <a:rPr lang="en-US" sz="2800" dirty="0"/>
            </a:br>
            <a:br>
              <a:rPr lang="en-US" dirty="0"/>
            </a:br>
            <a:r>
              <a:rPr lang="en-US" sz="2000" dirty="0"/>
              <a:t>For consideration </a:t>
            </a:r>
            <a:br>
              <a:rPr lang="en-US" sz="2000" dirty="0"/>
            </a:br>
            <a:r>
              <a:rPr lang="en-US" sz="2000" dirty="0"/>
              <a:t>in advance of the</a:t>
            </a:r>
            <a:br>
              <a:rPr lang="en-US" sz="2000" dirty="0"/>
            </a:br>
            <a:r>
              <a:rPr lang="en-US" sz="2000" dirty="0"/>
              <a:t>TVA Board Meeting</a:t>
            </a:r>
            <a:br>
              <a:rPr lang="en-US" sz="2000" dirty="0"/>
            </a:br>
            <a:r>
              <a:rPr lang="en-US" sz="2000" dirty="0"/>
              <a:t>in Bowling Green, Ky.</a:t>
            </a:r>
            <a:br>
              <a:rPr lang="en-US" sz="2000" dirty="0"/>
            </a:br>
            <a:r>
              <a:rPr lang="en-US" sz="2000" dirty="0"/>
              <a:t>Feb. 10, 2022</a:t>
            </a:r>
          </a:p>
        </p:txBody>
      </p:sp>
      <p:sp>
        <p:nvSpPr>
          <p:cNvPr id="23" name="Content Placeholder 22">
            <a:extLst>
              <a:ext uri="{FF2B5EF4-FFF2-40B4-BE49-F238E27FC236}">
                <a16:creationId xmlns:a16="http://schemas.microsoft.com/office/drawing/2014/main" id="{2B5EFEEA-258A-4159-9ED2-040BC01074CB}"/>
              </a:ext>
            </a:extLst>
          </p:cNvPr>
          <p:cNvSpPr>
            <a:spLocks noGrp="1"/>
          </p:cNvSpPr>
          <p:nvPr>
            <p:ph sz="half" idx="10"/>
          </p:nvPr>
        </p:nvSpPr>
        <p:spPr>
          <a:xfrm>
            <a:off x="3574806" y="720566"/>
            <a:ext cx="7518067" cy="4805591"/>
          </a:xfrm>
        </p:spPr>
        <p:txBody>
          <a:bodyPr/>
          <a:lstStyle/>
          <a:p>
            <a:r>
              <a:rPr lang="en-US" sz="1200" b="1" dirty="0">
                <a:latin typeface="+mn-lt"/>
                <a:cs typeface="Arial" panose="020B0604020202020204" pitchFamily="34" charset="0"/>
              </a:rPr>
              <a:t>TVA heard from 30 members of the public, with 19 people speaking in person at the Listening Session</a:t>
            </a:r>
          </a:p>
          <a:p>
            <a:endParaRPr lang="en-US" sz="1200" b="1" dirty="0">
              <a:latin typeface="+mn-lt"/>
              <a:cs typeface="Arial" panose="020B0604020202020204" pitchFamily="34" charset="0"/>
            </a:endParaRPr>
          </a:p>
          <a:p>
            <a:r>
              <a:rPr lang="en-US" sz="1200" b="1" dirty="0">
                <a:latin typeface="+mn-lt"/>
                <a:cs typeface="Arial" panose="020B0604020202020204" pitchFamily="34" charset="0"/>
              </a:rPr>
              <a:t>The topic commented on most frequently was renewable energy, with 15 people urging TVA to use more renewable energy, stop using fossil fuels, and further reduce carbon emissions. Comments urged TVA to:</a:t>
            </a:r>
          </a:p>
          <a:p>
            <a:pPr lvl="1"/>
            <a:r>
              <a:rPr lang="en-US" sz="1200" b="1" dirty="0">
                <a:cs typeface="Arial" panose="020B0604020202020204" pitchFamily="34" charset="0"/>
              </a:rPr>
              <a:t>Retire all coal plants by 2030</a:t>
            </a:r>
          </a:p>
          <a:p>
            <a:pPr lvl="1"/>
            <a:r>
              <a:rPr lang="en-US" sz="1200" b="1" dirty="0">
                <a:cs typeface="Arial" panose="020B0604020202020204" pitchFamily="34" charset="0"/>
              </a:rPr>
              <a:t>Go 100% renewable</a:t>
            </a:r>
          </a:p>
          <a:p>
            <a:pPr lvl="1"/>
            <a:r>
              <a:rPr lang="en-US" sz="1200" b="1" dirty="0">
                <a:cs typeface="Arial" panose="020B0604020202020204" pitchFamily="34" charset="0"/>
              </a:rPr>
              <a:t>Pursue greater environmental justice</a:t>
            </a:r>
          </a:p>
          <a:p>
            <a:pPr lvl="1"/>
            <a:r>
              <a:rPr lang="en-US" sz="1200" b="1" dirty="0">
                <a:cs typeface="Arial" panose="020B0604020202020204" pitchFamily="34" charset="0"/>
              </a:rPr>
              <a:t>Produce a new Integrated Resource Plan</a:t>
            </a:r>
          </a:p>
          <a:p>
            <a:pPr marL="457200" lvl="1" indent="0">
              <a:buNone/>
            </a:pPr>
            <a:endParaRPr lang="en-US" sz="1200" b="1" dirty="0">
              <a:cs typeface="Arial" panose="020B0604020202020204" pitchFamily="34" charset="0"/>
            </a:endParaRPr>
          </a:p>
          <a:p>
            <a:r>
              <a:rPr lang="en-US" sz="1200" b="1" dirty="0">
                <a:latin typeface="+mn-lt"/>
                <a:cs typeface="Arial" panose="020B0604020202020204" pitchFamily="34" charset="0"/>
              </a:rPr>
              <a:t>A total of 290 people added their names to written comments from advocacy groups urging more renewable energy and objecting to natural gas or nuclear energy.</a:t>
            </a:r>
            <a:r>
              <a:rPr lang="en-US" sz="1800" b="1" dirty="0">
                <a:effectLst/>
                <a:latin typeface="Arial" panose="020B0604020202020204" pitchFamily="34" charset="0"/>
                <a:ea typeface="Calibri" panose="020F0502020204030204" pitchFamily="34" charset="0"/>
              </a:rPr>
              <a:t> </a:t>
            </a:r>
            <a:r>
              <a:rPr lang="en-US" sz="1200" b="1" dirty="0">
                <a:latin typeface="Calibri" panose="020F0502020204030204" pitchFamily="34" charset="0"/>
                <a:ea typeface="Calibri" panose="020F0502020204030204" pitchFamily="34" charset="0"/>
                <a:cs typeface="Calibri" panose="020F0502020204030204" pitchFamily="34" charset="0"/>
              </a:rPr>
              <a:t>Others</a:t>
            </a:r>
            <a:r>
              <a:rPr lang="en-US" sz="1200" b="1" dirty="0">
                <a:effectLst/>
                <a:latin typeface="Calibri" panose="020F0502020204030204" pitchFamily="34" charset="0"/>
                <a:ea typeface="Calibri" panose="020F0502020204030204" pitchFamily="34" charset="0"/>
                <a:cs typeface="Calibri" panose="020F0502020204030204" pitchFamily="34" charset="0"/>
              </a:rPr>
              <a:t> said nuclear energy is not clean energy; TVA participation in the Nuclear Energy Institute is a conflict of interest; and Listening Sessions speakers should be broadcast on Zoom</a:t>
            </a:r>
            <a:br>
              <a:rPr lang="en-US" sz="1200" b="1" dirty="0">
                <a:effectLst/>
                <a:latin typeface="Calibri" panose="020F0502020204030204" pitchFamily="34" charset="0"/>
                <a:ea typeface="Calibri" panose="020F0502020204030204" pitchFamily="34" charset="0"/>
                <a:cs typeface="Calibri" panose="020F0502020204030204" pitchFamily="34" charset="0"/>
              </a:rPr>
            </a:br>
            <a:endParaRPr lang="en-US" sz="1200" dirty="0">
              <a:effectLst/>
              <a:latin typeface="Calibri" panose="020F0502020204030204" pitchFamily="34" charset="0"/>
              <a:ea typeface="Calibri" panose="020F0502020204030204" pitchFamily="34" charset="0"/>
              <a:cs typeface="Calibri" panose="020F0502020204030204" pitchFamily="34" charset="0"/>
            </a:endParaRPr>
          </a:p>
          <a:p>
            <a:r>
              <a:rPr lang="en-US" sz="1200" b="1" dirty="0">
                <a:latin typeface="+mn-lt"/>
                <a:cs typeface="Arial" panose="020B0604020202020204" pitchFamily="34" charset="0"/>
              </a:rPr>
              <a:t> Two speakers represented TVA customers. with one representing municipal power systems in Tennessee and one representing large industries. One speaker represented local governments across the seven-state region. The Bowling Green city mayor and the Marshall County judge expressed appreciation to all who have supported recovery efforts after devastating tornadoes in the area in December</a:t>
            </a:r>
          </a:p>
          <a:p>
            <a:endParaRPr lang="en-US" sz="1200" b="1" dirty="0">
              <a:latin typeface="+mn-lt"/>
              <a:cs typeface="Arial" panose="020B0604020202020204" pitchFamily="34" charset="0"/>
            </a:endParaRPr>
          </a:p>
          <a:p>
            <a:r>
              <a:rPr lang="en-US" sz="1200" b="1" dirty="0">
                <a:latin typeface="+mn-lt"/>
                <a:cs typeface="Arial" panose="020B0604020202020204" pitchFamily="34" charset="0"/>
              </a:rPr>
              <a:t>Topics addressed by other speakers or in written comments dealt with tornado recovery, property owners’ lake access, riverbank stabilization, and an issue </a:t>
            </a:r>
            <a:r>
              <a:rPr lang="en-US" sz="1200" b="1">
                <a:latin typeface="+mn-lt"/>
                <a:cs typeface="Arial" panose="020B0604020202020204" pitchFamily="34" charset="0"/>
              </a:rPr>
              <a:t>with life </a:t>
            </a:r>
            <a:r>
              <a:rPr lang="en-US" sz="1200" b="1" dirty="0">
                <a:latin typeface="+mn-lt"/>
                <a:cs typeface="Arial" panose="020B0604020202020204" pitchFamily="34" charset="0"/>
              </a:rPr>
              <a:t>insurance benefits </a:t>
            </a:r>
          </a:p>
          <a:p>
            <a:endParaRPr lang="en-US" sz="1400" b="1" dirty="0">
              <a:latin typeface="+mn-lt"/>
            </a:endParaRPr>
          </a:p>
          <a:p>
            <a:endParaRPr lang="en-US" sz="1400" b="1" dirty="0">
              <a:latin typeface="+mn-lt"/>
            </a:endParaRPr>
          </a:p>
          <a:p>
            <a:endParaRPr lang="en-US" sz="1400" b="1" dirty="0">
              <a:latin typeface="+mn-lt"/>
            </a:endParaRPr>
          </a:p>
          <a:p>
            <a:endParaRPr lang="en-US" sz="1400" b="1" dirty="0">
              <a:latin typeface="+mn-lt"/>
            </a:endParaRPr>
          </a:p>
          <a:p>
            <a:r>
              <a:rPr lang="en-US" sz="1400" strike="sngStrike" dirty="0">
                <a:latin typeface="+mn-lt"/>
              </a:rPr>
              <a:t>  </a:t>
            </a:r>
          </a:p>
        </p:txBody>
      </p:sp>
      <p:sp>
        <p:nvSpPr>
          <p:cNvPr id="120" name="Slide Number Placeholder 119">
            <a:extLst>
              <a:ext uri="{FF2B5EF4-FFF2-40B4-BE49-F238E27FC236}">
                <a16:creationId xmlns:a16="http://schemas.microsoft.com/office/drawing/2014/main" id="{54D6AA0D-7B87-4087-A943-4E2DE371B590}"/>
              </a:ext>
            </a:extLst>
          </p:cNvPr>
          <p:cNvSpPr>
            <a:spLocks noGrp="1"/>
          </p:cNvSpPr>
          <p:nvPr>
            <p:ph type="sldNum" sz="quarter" idx="4"/>
          </p:nvPr>
        </p:nvSpPr>
        <p:spPr/>
        <p:txBody>
          <a:bodyPr/>
          <a:lstStyle/>
          <a:p>
            <a:pPr defTabSz="609570"/>
            <a:fld id="{5DCF5B18-1935-AB44-AE6E-C993FDFDD711}" type="slidenum">
              <a:rPr lang="en-US">
                <a:solidFill>
                  <a:prstClr val="black"/>
                </a:solidFill>
              </a:rPr>
              <a:pPr defTabSz="609570"/>
              <a:t>1</a:t>
            </a:fld>
            <a:endParaRPr lang="en-US" dirty="0">
              <a:solidFill>
                <a:prstClr val="black"/>
              </a:solidFill>
            </a:endParaRPr>
          </a:p>
        </p:txBody>
      </p:sp>
      <p:cxnSp>
        <p:nvCxnSpPr>
          <p:cNvPr id="11" name="Straight Connector 10">
            <a:extLst>
              <a:ext uri="{FF2B5EF4-FFF2-40B4-BE49-F238E27FC236}">
                <a16:creationId xmlns:a16="http://schemas.microsoft.com/office/drawing/2014/main" id="{EF2C9094-6E8D-486E-8EF5-98145FCFEB7D}"/>
              </a:ext>
            </a:extLst>
          </p:cNvPr>
          <p:cNvCxnSpPr>
            <a:cxnSpLocks/>
          </p:cNvCxnSpPr>
          <p:nvPr/>
        </p:nvCxnSpPr>
        <p:spPr>
          <a:xfrm>
            <a:off x="3291113" y="720566"/>
            <a:ext cx="15505" cy="4987507"/>
          </a:xfrm>
          <a:prstGeom prst="line">
            <a:avLst/>
          </a:prstGeom>
          <a:ln w="127000">
            <a:solidFill>
              <a:schemeClr val="accent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92238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259</Words>
  <Application>Microsoft Office PowerPoint</Application>
  <PresentationFormat>Widescreen</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Summary of Public Comments to the TVA Board  For consideration  in advance of the TVA Board Meeting in Bowling Green, Ky. Feb. 10, 2022</vt:lpstr>
    </vt:vector>
  </TitlesOfParts>
  <Company>Tennessee Valley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Lauver, Susan Scarbrough</dc:creator>
  <cp:lastModifiedBy>Lauver, Susan Scarbrough</cp:lastModifiedBy>
  <cp:revision>19</cp:revision>
  <dcterms:created xsi:type="dcterms:W3CDTF">2021-05-06T12:38:45Z</dcterms:created>
  <dcterms:modified xsi:type="dcterms:W3CDTF">2022-02-09T22:31:33Z</dcterms:modified>
</cp:coreProperties>
</file>